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3"/>
  </p:notesMasterIdLst>
  <p:sldIdLst>
    <p:sldId id="257" r:id="rId6"/>
    <p:sldId id="273" r:id="rId7"/>
    <p:sldId id="278" r:id="rId8"/>
    <p:sldId id="275" r:id="rId9"/>
    <p:sldId id="258" r:id="rId10"/>
    <p:sldId id="277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4ED857-3E8F-4D42-B002-1183195887E1}" v="447" dt="2018-02-07T14:17:58.2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966" autoAdjust="0"/>
  </p:normalViewPr>
  <p:slideViewPr>
    <p:cSldViewPr snapToGrid="0">
      <p:cViewPr varScale="1">
        <p:scale>
          <a:sx n="90" d="100"/>
          <a:sy n="90" d="100"/>
        </p:scale>
        <p:origin x="22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mar.sabedashvili\Downloads\Development%20Outcome%20Repor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'[Development Outcome Reports.xlsx]Sheet1'!$C$2</c:f>
              <c:strCache>
                <c:ptCount val="1"/>
                <c:pt idx="0">
                  <c:v>WEE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'[Development Outcome Reports.xlsx]Sheet1'!$D$1:$G$1</c:f>
              <c:strCache>
                <c:ptCount val="4"/>
                <c:pt idx="0">
                  <c:v>Core($)</c:v>
                </c:pt>
                <c:pt idx="1">
                  <c:v>Non Core - Avail($)</c:v>
                </c:pt>
                <c:pt idx="2">
                  <c:v>Non Core - TBM($)</c:v>
                </c:pt>
                <c:pt idx="3">
                  <c:v>Resources($)</c:v>
                </c:pt>
              </c:strCache>
            </c:strRef>
          </c:cat>
          <c:val>
            <c:numRef>
              <c:f>'[Development Outcome Reports.xlsx]Sheet1'!$D$2:$G$2</c:f>
              <c:numCache>
                <c:formatCode>#,##0</c:formatCode>
                <c:ptCount val="4"/>
                <c:pt idx="0">
                  <c:v>0</c:v>
                </c:pt>
                <c:pt idx="1">
                  <c:v>1360419</c:v>
                </c:pt>
                <c:pt idx="2">
                  <c:v>65000</c:v>
                </c:pt>
                <c:pt idx="3">
                  <c:v>1425419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9F-4DFE-AE19-4E4A538F3E77}"/>
            </c:ext>
          </c:extLst>
        </c:ser>
        <c:ser>
          <c:idx val="1"/>
          <c:order val="1"/>
          <c:tx>
            <c:strRef>
              <c:f>'[Development Outcome Reports.xlsx]Sheet1'!$C$3</c:f>
              <c:strCache>
                <c:ptCount val="1"/>
                <c:pt idx="0">
                  <c:v>EVAW</c:v>
                </c:pt>
              </c:strCache>
            </c:strRef>
          </c:tx>
          <c:spPr>
            <a:solidFill>
              <a:srgbClr val="FF996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'[Development Outcome Reports.xlsx]Sheet1'!$D$1:$G$1</c:f>
              <c:strCache>
                <c:ptCount val="4"/>
                <c:pt idx="0">
                  <c:v>Core($)</c:v>
                </c:pt>
                <c:pt idx="1">
                  <c:v>Non Core - Avail($)</c:v>
                </c:pt>
                <c:pt idx="2">
                  <c:v>Non Core - TBM($)</c:v>
                </c:pt>
                <c:pt idx="3">
                  <c:v>Resources($)</c:v>
                </c:pt>
              </c:strCache>
            </c:strRef>
          </c:cat>
          <c:val>
            <c:numRef>
              <c:f>'[Development Outcome Reports.xlsx]Sheet1'!$D$3:$G$3</c:f>
              <c:numCache>
                <c:formatCode>#,##0</c:formatCode>
                <c:ptCount val="4"/>
                <c:pt idx="0">
                  <c:v>28500</c:v>
                </c:pt>
                <c:pt idx="1">
                  <c:v>1250070</c:v>
                </c:pt>
                <c:pt idx="2">
                  <c:v>0</c:v>
                </c:pt>
                <c:pt idx="3">
                  <c:v>1141396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9F-4DFE-AE19-4E4A538F3E77}"/>
            </c:ext>
          </c:extLst>
        </c:ser>
        <c:ser>
          <c:idx val="2"/>
          <c:order val="2"/>
          <c:tx>
            <c:strRef>
              <c:f>'[Development Outcome Reports.xlsx]Sheet1'!$C$4</c:f>
              <c:strCache>
                <c:ptCount val="1"/>
                <c:pt idx="0">
                  <c:v>WPS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'[Development Outcome Reports.xlsx]Sheet1'!$D$1:$G$1</c:f>
              <c:strCache>
                <c:ptCount val="4"/>
                <c:pt idx="0">
                  <c:v>Core($)</c:v>
                </c:pt>
                <c:pt idx="1">
                  <c:v>Non Core - Avail($)</c:v>
                </c:pt>
                <c:pt idx="2">
                  <c:v>Non Core - TBM($)</c:v>
                </c:pt>
                <c:pt idx="3">
                  <c:v>Resources($)</c:v>
                </c:pt>
              </c:strCache>
            </c:strRef>
          </c:cat>
          <c:val>
            <c:numRef>
              <c:f>'[Development Outcome Reports.xlsx]Sheet1'!$D$4:$G$4</c:f>
              <c:numCache>
                <c:formatCode>#,##0</c:formatCode>
                <c:ptCount val="4"/>
                <c:pt idx="0">
                  <c:v>88870</c:v>
                </c:pt>
                <c:pt idx="1">
                  <c:v>170000</c:v>
                </c:pt>
                <c:pt idx="2">
                  <c:v>44504</c:v>
                </c:pt>
                <c:pt idx="3">
                  <c:v>303374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9F-4DFE-AE19-4E4A538F3E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658032"/>
        <c:axId val="309661640"/>
      </c:barChart>
      <c:catAx>
        <c:axId val="309658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661640"/>
        <c:crosses val="autoZero"/>
        <c:auto val="1"/>
        <c:lblAlgn val="ctr"/>
        <c:lblOffset val="100"/>
        <c:noMultiLvlLbl val="0"/>
      </c:catAx>
      <c:valAx>
        <c:axId val="30966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658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BA8A4-9865-4CFE-AA77-61A3E4B0ECEF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31697-6914-4B16-8787-7620403F3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1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3</a:t>
            </a:r>
            <a:r>
              <a:rPr lang="en-US" baseline="0" dirty="0"/>
              <a:t> evaluations: preliminary findings fed in the SN, final findings will inform our WP 2016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Examples of sustainable results: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u="sng" baseline="0" dirty="0"/>
              <a:t>legislation: and policies</a:t>
            </a:r>
            <a:r>
              <a:rPr lang="en-US" baseline="0" dirty="0"/>
              <a:t>: amendments to national legislation in line with Istanbul Convention; support for review of the NAP 1325; inputs in the Livelihood Strategy of the Ministry for IDPs; Inputs in the Strategy of the Ministry of Correction – UN Bangkok rules; PGA for the </a:t>
            </a:r>
            <a:r>
              <a:rPr lang="en-US" baseline="0" dirty="0" err="1"/>
              <a:t>MoI</a:t>
            </a:r>
            <a:r>
              <a:rPr lang="en-US" baseline="0" dirty="0"/>
              <a:t>, MoD, parliament, </a:t>
            </a:r>
            <a:r>
              <a:rPr lang="en-US" baseline="0" dirty="0" err="1"/>
              <a:t>MoRD</a:t>
            </a:r>
            <a:r>
              <a:rPr lang="en-US" baseline="0" dirty="0"/>
              <a:t>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u="sng" baseline="0" dirty="0"/>
              <a:t>Institutions</a:t>
            </a:r>
            <a:r>
              <a:rPr lang="en-US" baseline="0" dirty="0"/>
              <a:t>: PDO Gender Department; joint UNW/UNDP/UNFPA proposal on GEMs for PM’s Office; mandatory gender courses for the Police Academy; inputs in the curricula of the </a:t>
            </a:r>
            <a:r>
              <a:rPr lang="en-US" baseline="0" dirty="0" err="1"/>
              <a:t>MoE</a:t>
            </a:r>
            <a:r>
              <a:rPr lang="en-US" baseline="0" dirty="0"/>
              <a:t>;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u="sng" baseline="0" dirty="0"/>
              <a:t>Grassroots:</a:t>
            </a:r>
            <a:r>
              <a:rPr lang="en-US" u="none" baseline="0" dirty="0"/>
              <a:t> social mobilization resulted in creation of X self-help groups in 4 regions of Georgia and X local GRB Committees…..; linking IDP and conflict affected women with authorities (One Shop Stop and consultations with IPRM);</a:t>
            </a:r>
            <a:endParaRPr lang="en-US" u="sng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31697-6914-4B16-8787-7620403F30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1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31697-6914-4B16-8787-7620403F30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37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31697-6914-4B16-8787-7620403F30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17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31697-6914-4B16-8787-7620403F30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93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62400" y="0"/>
            <a:ext cx="5181600" cy="68580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3962400" y="2286000"/>
            <a:ext cx="5181600" cy="22098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1" name="Picture 4" descr="UN_Women_English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04800"/>
            <a:ext cx="293211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98120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2603500"/>
            <a:ext cx="4762500" cy="1701800"/>
          </a:xfrm>
        </p:spPr>
        <p:txBody>
          <a:bodyPr>
            <a:normAutofit/>
          </a:bodyPr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198120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98120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2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0" y="2286000"/>
            <a:ext cx="1905000" cy="22098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3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0" y="4572000"/>
            <a:ext cx="1905000" cy="22860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666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62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3886200" y="0"/>
            <a:ext cx="52578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0" y="1587500"/>
            <a:ext cx="4864100" cy="4318000"/>
          </a:xfr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8178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Picture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6858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587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eft Pictures-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3886200" cy="2286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419100"/>
            <a:ext cx="48768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0" y="2286000"/>
            <a:ext cx="3886200" cy="22733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4546600"/>
            <a:ext cx="3886200" cy="23114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7442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-N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5"/>
          <p:cNvGrpSpPr>
            <a:grpSpLocks/>
          </p:cNvGrpSpPr>
          <p:nvPr userDrawn="1"/>
        </p:nvGrpSpPr>
        <p:grpSpPr bwMode="auto">
          <a:xfrm>
            <a:off x="0" y="381000"/>
            <a:ext cx="3886200" cy="685800"/>
            <a:chOff x="0" y="381000"/>
            <a:chExt cx="3886200" cy="685800"/>
          </a:xfrm>
        </p:grpSpPr>
        <p:sp>
          <p:nvSpPr>
            <p:cNvPr id="8" name="Rectangle 7"/>
            <p:cNvSpPr/>
            <p:nvPr/>
          </p:nvSpPr>
          <p:spPr bwMode="auto">
            <a:xfrm>
              <a:off x="0" y="381000"/>
              <a:ext cx="3886200" cy="68580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9" name="Picture 4" descr="UN_Women_English_Whit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111"/>
            <a:stretch>
              <a:fillRect/>
            </a:stretch>
          </p:blipFill>
          <p:spPr bwMode="auto">
            <a:xfrm>
              <a:off x="268288" y="493713"/>
              <a:ext cx="1560512" cy="496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93700" y="1409700"/>
            <a:ext cx="84836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>
            <a:no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6467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eft Pictures 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0" y="0"/>
            <a:ext cx="3886200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ea typeface="ＭＳ Ｐゴシック" pitchFamily="34" charset="-128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88620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86200" y="381000"/>
            <a:ext cx="5257800" cy="6858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1" y="363607"/>
            <a:ext cx="4762500" cy="707886"/>
          </a:xfrm>
        </p:spPr>
        <p:txBody>
          <a:bodyPr wrap="none"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1529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0" y="1066800"/>
            <a:ext cx="3886200" cy="26035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0" y="3683000"/>
            <a:ext cx="3886200" cy="2628900"/>
          </a:xfrm>
          <a:effectLst/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54853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ext-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906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rgbClr val="000000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81000"/>
            <a:ext cx="5257800" cy="685800"/>
          </a:xfrm>
          <a:prstGeom prst="rect">
            <a:avLst/>
          </a:prstGeom>
          <a:solidFill>
            <a:schemeClr val="tx1">
              <a:alpha val="79999"/>
            </a:schemeClr>
          </a:solidFill>
          <a:ln>
            <a:noFill/>
          </a:ln>
          <a:effectLst>
            <a:outerShdw blurRad="50800" dist="38100" algn="l" rotWithShape="0">
              <a:srgbClr val="80808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100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5257800" y="0"/>
            <a:ext cx="3886200" cy="6858000"/>
          </a:xfrm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19100"/>
            <a:ext cx="4876800" cy="596900"/>
          </a:xfrm>
        </p:spPr>
        <p:txBody>
          <a:bodyPr>
            <a:normAutofit/>
          </a:bodyPr>
          <a:lstStyle>
            <a:lvl1pPr algn="l">
              <a:buNone/>
              <a:defRPr sz="40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66700" y="1409700"/>
            <a:ext cx="4724400" cy="4394200"/>
          </a:xfrm>
        </p:spPr>
        <p:txBody>
          <a:bodyPr/>
          <a:lstStyle>
            <a:lvl1pPr>
              <a:defRPr b="0"/>
            </a:lvl1pPr>
            <a:lvl2pPr marL="228600" indent="-228600">
              <a:buFont typeface="Arial"/>
              <a:buChar char="•"/>
              <a:defRPr/>
            </a:lvl2pPr>
            <a:lvl3pPr marL="457200" indent="-228600">
              <a:buSzPct val="120000"/>
              <a:buFont typeface="Arial"/>
              <a:buChar char="•"/>
              <a:defRPr/>
            </a:lvl3pPr>
            <a:lvl4pPr marL="749300" indent="-228600">
              <a:buSzPct val="120000"/>
              <a:buFont typeface="Arial"/>
              <a:buChar char="•"/>
              <a:defRPr/>
            </a:lvl4pPr>
            <a:lvl5pPr marL="1028700" indent="-228600">
              <a:buSzPct val="120000"/>
              <a:buFont typeface="Arial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630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278F80-A27E-4AA7-8D7A-2ED6D37E4E50}" type="datetime1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2/7/2018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9DDC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65FE2C-7301-41BB-B5E8-B63A8DE943D9}" type="slidenum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294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5F209A-5EAB-4CE7-AB15-C0D8BE679B86}" type="datetime1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2/7/2018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9DDC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1257361-9736-458F-AECF-C9DE84F509DA}" type="slidenum">
              <a:rPr lang="en-US">
                <a:solidFill>
                  <a:srgbClr val="009DDC"/>
                </a:solidFill>
                <a:latin typeface="Arial" pitchFamily="34" charset="0"/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9DDC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940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178300" y="228600"/>
            <a:ext cx="45847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241800" y="1600200"/>
            <a:ext cx="45243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421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C6C6C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6C6C6C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0000"/>
        <a:defRPr sz="2400" kern="1200">
          <a:solidFill>
            <a:srgbClr val="6C6C6C"/>
          </a:solidFill>
          <a:latin typeface="+mn-lt"/>
          <a:ea typeface="ＭＳ Ｐゴシック" charset="0"/>
          <a:cs typeface="ＭＳ Ｐゴシック" charset="0"/>
        </a:defRPr>
      </a:lvl1pPr>
      <a:lvl2pPr marL="639763" indent="-27305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100000"/>
        <a:buFont typeface="Arial" pitchFamily="34" charset="0"/>
        <a:buChar char="•"/>
        <a:defRPr sz="2400" kern="1200">
          <a:solidFill>
            <a:srgbClr val="6C6C6C"/>
          </a:solidFill>
          <a:latin typeface="+mn-lt"/>
          <a:ea typeface="ＭＳ Ｐゴシック" charset="0"/>
          <a:cs typeface="+mn-cs"/>
        </a:defRPr>
      </a:lvl2pPr>
      <a:lvl3pPr marL="9144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ＭＳ Ｐゴシック" charset="0"/>
          <a:cs typeface="Geneva" charset="0"/>
        </a:defRPr>
      </a:lvl3pPr>
      <a:lvl4pPr marL="13716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7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4pPr>
      <a:lvl5pPr marL="1828800" indent="-228600" algn="l" rtl="0" eaLnBrk="0" fontAlgn="base" hangingPunct="0">
        <a:spcBef>
          <a:spcPct val="0"/>
        </a:spcBef>
        <a:spcAft>
          <a:spcPts val="1200"/>
        </a:spcAft>
        <a:buClr>
          <a:schemeClr val="bg2"/>
        </a:buClr>
        <a:buSzPct val="65000"/>
        <a:buFont typeface="Arial" pitchFamily="34" charset="0"/>
        <a:buChar char="•"/>
        <a:defRPr sz="2000" kern="1200">
          <a:solidFill>
            <a:srgbClr val="6C6C6C"/>
          </a:solidFill>
          <a:latin typeface="+mn-lt"/>
          <a:ea typeface="Geneva" pitchFamily="-109" charset="-128"/>
          <a:cs typeface="Geneva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UN Women Programme in Georgia</a:t>
            </a: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7" b="4687"/>
          <a:stretch>
            <a:fillRect/>
          </a:stretch>
        </p:blipFill>
        <p:spPr>
          <a:xfrm>
            <a:off x="13665" y="1865276"/>
            <a:ext cx="3994150" cy="2376054"/>
          </a:xfr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CDA85E-B7A0-495B-84D1-F394F23766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26" name="Picture 2" descr=" Ketevan Ebanoidze, co-founder of Impact Hub in Georgia, addressing the audience after subscription to the WEPs">
            <a:extLst>
              <a:ext uri="{FF2B5EF4-FFF2-40B4-BE49-F238E27FC236}">
                <a16:creationId xmlns:a16="http://schemas.microsoft.com/office/drawing/2014/main" id="{97F8EFC1-77D3-4D69-A537-E61EBA728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0" y="0"/>
            <a:ext cx="3966820" cy="186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mbo players">
            <a:extLst>
              <a:ext uri="{FF2B5EF4-FFF2-40B4-BE49-F238E27FC236}">
                <a16:creationId xmlns:a16="http://schemas.microsoft.com/office/drawing/2014/main" id="{EFA798D0-363C-4184-BE14-5E686B761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5" y="4263490"/>
            <a:ext cx="3949441" cy="263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0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393700" y="1409700"/>
            <a:ext cx="8483600" cy="4991100"/>
          </a:xfrm>
        </p:spPr>
        <p:txBody>
          <a:bodyPr/>
          <a:lstStyle/>
          <a:p>
            <a:pPr marL="0" indent="0"/>
            <a:r>
              <a:rPr lang="en-US" sz="3200" b="1" dirty="0"/>
              <a:t>Global Level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Sustainable Development Goals (SDGs)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/>
              <a:t>UN Women Strategic Plan (2018-2020)</a:t>
            </a:r>
          </a:p>
          <a:p>
            <a:pPr marL="0" indent="0"/>
            <a:r>
              <a:rPr lang="en-US" sz="3200" b="1" dirty="0"/>
              <a:t>Country Level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UN Partnership for Sustainable Development (UNPSD)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UN Women Georgia Strategic Note (2016-2020)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UN Women Georgia Annual Work Plans (with development &amp; operational results’ framework)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/>
              <a:t>Specific Project Documents &amp; agreements with donors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/>
              <a:t>Key programmatic documents</a:t>
            </a:r>
          </a:p>
        </p:txBody>
      </p:sp>
    </p:spTree>
    <p:extLst>
      <p:ext uri="{BB962C8B-B14F-4D97-AF65-F5344CB8AC3E}">
        <p14:creationId xmlns:p14="http://schemas.microsoft.com/office/powerpoint/2010/main" val="2410692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D74D14-2A6D-4794-B3DE-FAFBE8237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4670" y="1409699"/>
            <a:ext cx="8462630" cy="5352607"/>
          </a:xfrm>
        </p:spPr>
        <p:txBody>
          <a:bodyPr/>
          <a:lstStyle/>
          <a:p>
            <a:r>
              <a:rPr lang="en-US" dirty="0"/>
              <a:t>UN Women Strategic Plan prioritizes five outcomes:</a:t>
            </a:r>
          </a:p>
          <a:p>
            <a:pPr marL="457200" indent="-457200">
              <a:buAutoNum type="arabicPeriod"/>
            </a:pPr>
            <a:r>
              <a:rPr lang="en-US" sz="2200" dirty="0"/>
              <a:t>A comprehensive and dynamic set of global norms, policies and standards on gender equality and he empowerment of all women and girls is strengthened and implemented</a:t>
            </a:r>
          </a:p>
          <a:p>
            <a:pPr marL="457200" indent="-457200">
              <a:buAutoNum type="arabicPeriod"/>
            </a:pPr>
            <a:r>
              <a:rPr lang="en-US" sz="2200" dirty="0"/>
              <a:t>Women lead, participate in and benefit equally from governance systems </a:t>
            </a:r>
          </a:p>
          <a:p>
            <a:pPr marL="457200" indent="-457200">
              <a:buAutoNum type="arabicPeriod"/>
            </a:pPr>
            <a:r>
              <a:rPr lang="en-US" sz="2200" b="1" dirty="0"/>
              <a:t>Women have income security, decent work and economic autonomy</a:t>
            </a:r>
          </a:p>
          <a:p>
            <a:pPr marL="457200" indent="-457200">
              <a:buAutoNum type="arabicPeriod"/>
            </a:pPr>
            <a:r>
              <a:rPr lang="en-US" sz="2200" b="1" dirty="0"/>
              <a:t>All women and girls live life free from all forms of violence</a:t>
            </a:r>
          </a:p>
          <a:p>
            <a:pPr marL="457200" indent="-457200">
              <a:buAutoNum type="arabicPeriod"/>
            </a:pPr>
            <a:r>
              <a:rPr lang="en-US" sz="2200" b="1" dirty="0"/>
              <a:t>Women and girls contribute to and have greater influence in building sustainable peace and resilience, and benefit equally from the prevention natural disasters and conflicts and from humanitarian action</a:t>
            </a:r>
          </a:p>
          <a:p>
            <a:pPr marL="0" indent="0"/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2E659D-98FC-4D50-9A43-968E37E08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/>
          <a:lstStyle/>
          <a:p>
            <a:r>
              <a:rPr lang="en-US" sz="3600" dirty="0"/>
              <a:t>SP (2018-2020) – SN (2016-2020)</a:t>
            </a:r>
          </a:p>
        </p:txBody>
      </p:sp>
    </p:spTree>
    <p:extLst>
      <p:ext uri="{BB962C8B-B14F-4D97-AF65-F5344CB8AC3E}">
        <p14:creationId xmlns:p14="http://schemas.microsoft.com/office/powerpoint/2010/main" val="42394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/>
              <a:t>Responding to national priorities: SN &amp; UNPSD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135732"/>
              </p:ext>
            </p:extLst>
          </p:nvPr>
        </p:nvGraphicFramePr>
        <p:xfrm>
          <a:off x="393699" y="1397000"/>
          <a:ext cx="8483601" cy="4493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6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01725"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SN focus</a:t>
                      </a:r>
                      <a:r>
                        <a:rPr lang="en-US" sz="2800" baseline="0"/>
                        <a:t> areas</a:t>
                      </a:r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National priorities (strategies and plans)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/>
                        <a:t>UNPSD (areas and Outcomes)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1725">
                <a:tc>
                  <a:txBody>
                    <a:bodyPr/>
                    <a:lstStyle/>
                    <a:p>
                      <a:r>
                        <a:rPr lang="en-US" sz="3200"/>
                        <a:t>WEE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baseline="0" dirty="0"/>
                        <a:t>Human Rights Strategy and Action Plan; IDP’s </a:t>
                      </a:r>
                      <a:r>
                        <a:rPr lang="en-US" b="0" i="0" dirty="0"/>
                        <a:t>Livelihood Strategy and Action Plan;</a:t>
                      </a:r>
                      <a:r>
                        <a:rPr lang="en-US" b="0" i="0" baseline="0" dirty="0"/>
                        <a:t> Strategy and Action Plan of Agricultural Development</a:t>
                      </a:r>
                      <a:endParaRPr lang="en-US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(2) Jobs,</a:t>
                      </a:r>
                      <a:r>
                        <a:rPr lang="en-US" baseline="0"/>
                        <a:t> Livelihoods and Social Protection, Outcome 3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1725">
                <a:tc>
                  <a:txBody>
                    <a:bodyPr/>
                    <a:lstStyle/>
                    <a:p>
                      <a:r>
                        <a:rPr lang="en-US" sz="3200"/>
                        <a:t>EVAWG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 Plan on the Elimination of DV/VAWG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(2) Jobs, Livelihood and Social Protection, Outcome 4</a:t>
                      </a:r>
                    </a:p>
                    <a:p>
                      <a:r>
                        <a:rPr lang="en-US"/>
                        <a:t>(4) Education, Outcome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1725">
                <a:tc>
                  <a:txBody>
                    <a:bodyPr/>
                    <a:lstStyle/>
                    <a:p>
                      <a:r>
                        <a:rPr lang="en-US" sz="3200"/>
                        <a:t>WPS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NAP on UNSCR 1325</a:t>
                      </a:r>
                      <a:r>
                        <a:rPr lang="en-US" baseline="0"/>
                        <a:t> and consequent UNSCR on WPS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(5) Human Security and Community Resilience,</a:t>
                      </a:r>
                      <a:r>
                        <a:rPr lang="en-US" baseline="0" dirty="0"/>
                        <a:t> Outcome 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058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ea typeface="ＭＳ Ｐゴシック" pitchFamily="34" charset="-128"/>
              </a:rPr>
              <a:t>Theory of Change of the SN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219200"/>
            <a:ext cx="8839200" cy="4787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9400" y="599481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>
                <a:solidFill>
                  <a:schemeClr val="accent5">
                    <a:lumMod val="10000"/>
                  </a:schemeClr>
                </a:solidFill>
              </a:rPr>
              <a:t>Types of interventions</a:t>
            </a:r>
          </a:p>
        </p:txBody>
      </p:sp>
    </p:spTree>
    <p:extLst>
      <p:ext uri="{BB962C8B-B14F-4D97-AF65-F5344CB8AC3E}">
        <p14:creationId xmlns:p14="http://schemas.microsoft.com/office/powerpoint/2010/main" val="2799223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AWP 2018 - Resources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AE2EDFA-9639-4F84-B2E3-081D6E8FF8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1676851"/>
              </p:ext>
            </p:extLst>
          </p:nvPr>
        </p:nvGraphicFramePr>
        <p:xfrm>
          <a:off x="510363" y="1244009"/>
          <a:ext cx="8314660" cy="506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1051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D74D14-2A6D-4794-B3DE-FAFBE8237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14670" y="1409699"/>
            <a:ext cx="8462630" cy="5352607"/>
          </a:xfrm>
        </p:spPr>
        <p:txBody>
          <a:bodyPr/>
          <a:lstStyle/>
          <a:p>
            <a:pPr marL="0" indent="0"/>
            <a:r>
              <a:rPr lang="en-US" b="1" dirty="0">
                <a:solidFill>
                  <a:srgbClr val="FF9966"/>
                </a:solidFill>
              </a:rPr>
              <a:t>EVAW</a:t>
            </a:r>
          </a:p>
          <a:p>
            <a:pPr marL="0" indent="0"/>
            <a:r>
              <a:rPr lang="en-US" dirty="0">
                <a:solidFill>
                  <a:srgbClr val="FF9966"/>
                </a:solidFill>
              </a:rPr>
              <a:t>UN Joint Programme for Gender Equality (Sweden)</a:t>
            </a:r>
          </a:p>
          <a:p>
            <a:pPr marL="0" indent="0"/>
            <a:r>
              <a:rPr lang="en-US" dirty="0" err="1">
                <a:solidFill>
                  <a:srgbClr val="FF9966"/>
                </a:solidFill>
              </a:rPr>
              <a:t>UNiTE</a:t>
            </a:r>
            <a:r>
              <a:rPr lang="en-US" dirty="0">
                <a:solidFill>
                  <a:srgbClr val="FF9966"/>
                </a:solidFill>
              </a:rPr>
              <a:t> to End Violence against Women (EU)</a:t>
            </a:r>
          </a:p>
          <a:p>
            <a:pPr marL="0" indent="0"/>
            <a:r>
              <a:rPr lang="en-US" b="1" dirty="0">
                <a:solidFill>
                  <a:srgbClr val="92D050"/>
                </a:solidFill>
              </a:rPr>
              <a:t>WEE</a:t>
            </a:r>
          </a:p>
          <a:p>
            <a:pPr marL="0" indent="0"/>
            <a:r>
              <a:rPr lang="en-US" dirty="0">
                <a:solidFill>
                  <a:srgbClr val="92D050"/>
                </a:solidFill>
              </a:rPr>
              <a:t>Joint Action for Women’s Economic Empowerment (Norway)</a:t>
            </a:r>
          </a:p>
          <a:p>
            <a:pPr marL="0" indent="0"/>
            <a:r>
              <a:rPr lang="en-US" dirty="0">
                <a:solidFill>
                  <a:srgbClr val="92D050"/>
                </a:solidFill>
              </a:rPr>
              <a:t>Partnership for WEE in South Caucasus (SDC)</a:t>
            </a:r>
          </a:p>
          <a:p>
            <a:pPr marL="0" indent="0"/>
            <a:r>
              <a:rPr lang="en-US" b="1" dirty="0">
                <a:solidFill>
                  <a:schemeClr val="tx1">
                    <a:lumMod val="75000"/>
                  </a:schemeClr>
                </a:solidFill>
              </a:rPr>
              <a:t>WPS</a:t>
            </a:r>
          </a:p>
          <a:p>
            <a:pPr marL="0" indent="0"/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Preventing GBV in Abkhazia (UNHCR &amp; UN Women)</a:t>
            </a:r>
          </a:p>
          <a:p>
            <a:pPr marL="0" indent="0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2E659D-98FC-4D50-9A43-968E37E08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1400" y="419100"/>
            <a:ext cx="6680200" cy="596900"/>
          </a:xfrm>
        </p:spPr>
        <p:txBody>
          <a:bodyPr/>
          <a:lstStyle/>
          <a:p>
            <a:r>
              <a:rPr lang="en-US" sz="3600" dirty="0"/>
              <a:t>Cost-share projects </a:t>
            </a:r>
          </a:p>
        </p:txBody>
      </p:sp>
    </p:spTree>
    <p:extLst>
      <p:ext uri="{BB962C8B-B14F-4D97-AF65-F5344CB8AC3E}">
        <p14:creationId xmlns:p14="http://schemas.microsoft.com/office/powerpoint/2010/main" val="3435813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Median">
  <a:themeElements>
    <a:clrScheme name="UN Women">
      <a:dk1>
        <a:srgbClr val="009DDC"/>
      </a:dk1>
      <a:lt1>
        <a:sysClr val="window" lastClr="FFFFFF"/>
      </a:lt1>
      <a:dk2>
        <a:srgbClr val="009DDC"/>
      </a:dk2>
      <a:lt2>
        <a:srgbClr val="67B7E6"/>
      </a:lt2>
      <a:accent1>
        <a:srgbClr val="009DDC"/>
      </a:accent1>
      <a:accent2>
        <a:srgbClr val="67B7E6"/>
      </a:accent2>
      <a:accent3>
        <a:srgbClr val="009DDC"/>
      </a:accent3>
      <a:accent4>
        <a:srgbClr val="67B7E6"/>
      </a:accent4>
      <a:accent5>
        <a:srgbClr val="D8D8D8"/>
      </a:accent5>
      <a:accent6>
        <a:srgbClr val="BFBFBF"/>
      </a:accent6>
      <a:hlink>
        <a:srgbClr val="000000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05FF0723E88F49BD2EEABA421E40F7" ma:contentTypeVersion="22" ma:contentTypeDescription="Create a new document." ma:contentTypeScope="" ma:versionID="337c3f30f088214979f5b5be46d9d7b9">
  <xsd:schema xmlns:xsd="http://www.w3.org/2001/XMLSchema" xmlns:xs="http://www.w3.org/2001/XMLSchema" xmlns:p="http://schemas.microsoft.com/office/2006/metadata/properties" xmlns:ns2="C0B99F9D-7E2E-4E79-A27B-9B875A80D6A0" xmlns:ns3="a15e0e0f-4f4a-4916-abd0-83d6a9ed7276" xmlns:ns4="b77e0d25-74e5-4a6b-98f7-93b26b67d10f" xmlns:ns5="c0b99f9d-7e2e-4e79-a27b-9b875a80d6a0" targetNamespace="http://schemas.microsoft.com/office/2006/metadata/properties" ma:root="true" ma:fieldsID="b339bac0730bbc70fbab51bb89d34364" ns2:_="" ns3:_="" ns4:_="" ns5:_="">
    <xsd:import namespace="C0B99F9D-7E2E-4E79-A27B-9B875A80D6A0"/>
    <xsd:import namespace="a15e0e0f-4f4a-4916-abd0-83d6a9ed7276"/>
    <xsd:import namespace="b77e0d25-74e5-4a6b-98f7-93b26b67d10f"/>
    <xsd:import namespace="c0b99f9d-7e2e-4e79-a27b-9b875a80d6a0"/>
    <xsd:element name="properties">
      <xsd:complexType>
        <xsd:sequence>
          <xsd:element name="documentManagement">
            <xsd:complexType>
              <xsd:all>
                <xsd:element ref="ns2:Year" minOccurs="0"/>
                <xsd:element ref="ns2:Region" minOccurs="0"/>
                <xsd:element ref="ns2:Country" minOccurs="0"/>
                <xsd:element ref="ns3:_dlc_DocId" minOccurs="0"/>
                <xsd:element ref="ns3:_dlc_DocIdUrl" minOccurs="0"/>
                <xsd:element ref="ns3:_dlc_DocIdPersistId" minOccurs="0"/>
                <xsd:element ref="ns4:SharedWithUsers" minOccurs="0"/>
                <xsd:element ref="ns4:SharingHintHash" minOccurs="0"/>
                <xsd:element ref="ns3:SharedWithDetails" minOccurs="0"/>
                <xsd:element ref="ns3:LastSharedByUser" minOccurs="0"/>
                <xsd:element ref="ns3:LastSharedByTime" minOccurs="0"/>
                <xsd:element ref="ns5:OldFileUrl" minOccurs="0"/>
                <xsd:element ref="ns5:MediaServiceMetadata" minOccurs="0"/>
                <xsd:element ref="ns5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B99F9D-7E2E-4E79-A27B-9B875A80D6A0" elementFormDefault="qualified">
    <xsd:import namespace="http://schemas.microsoft.com/office/2006/documentManagement/types"/>
    <xsd:import namespace="http://schemas.microsoft.com/office/infopath/2007/PartnerControls"/>
    <xsd:element name="Year" ma:index="2" nillable="true" ma:displayName="Year" ma:internalName="Year">
      <xsd:simpleType>
        <xsd:restriction base="dms:Text"/>
      </xsd:simpleType>
    </xsd:element>
    <xsd:element name="Region" ma:index="3" nillable="true" ma:displayName="Region" ma:internalName="Region">
      <xsd:simpleType>
        <xsd:restriction base="dms:Text"/>
      </xsd:simpleType>
    </xsd:element>
    <xsd:element name="Country" ma:index="4" nillable="true" ma:displayName="Country" ma:internalName="Countr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5e0e0f-4f4a-4916-abd0-83d6a9ed7276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7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8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7e0d25-74e5-4a6b-98f7-93b26b67d10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5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b99f9d-7e2e-4e79-a27b-9b875a80d6a0" elementFormDefault="qualified">
    <xsd:import namespace="http://schemas.microsoft.com/office/2006/documentManagement/types"/>
    <xsd:import namespace="http://schemas.microsoft.com/office/infopath/2007/PartnerControls"/>
    <xsd:element name="OldFileUrl" ma:index="19" nillable="true" ma:displayName="OldFileUrl" ma:internalName="OldFileUrl">
      <xsd:simpleType>
        <xsd:restriction base="dms:Note">
          <xsd:maxLength value="255"/>
        </xsd:restriction>
      </xsd:simpleType>
    </xsd:element>
    <xsd:element name="MediaServiceMetadata" ma:index="2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8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pc="http://schemas.microsoft.com/office/infopath/2007/PartnerControls" xmlns:xsi="http://www.w3.org/2001/XMLSchema-instance">
  <documentManagement>
    <Country xmlns="C0B99F9D-7E2E-4E79-A27B-9B875A80D6A0" xsi:nil="true"/>
    <Region xmlns="C0B99F9D-7E2E-4E79-A27B-9B875A80D6A0" xsi:nil="true"/>
    <Year xmlns="C0B99F9D-7E2E-4E79-A27B-9B875A80D6A0" xsi:nil="true"/>
    <_dlc_DocId xmlns="a15e0e0f-4f4a-4916-abd0-83d6a9ed7276">S2JVWQHSHYPP-207-2192</_dlc_DocId>
    <_dlc_DocIdUrl xmlns="a15e0e0f-4f4a-4916-abd0-83d6a9ed7276">
      <Url>https://unwomen.sharepoint.com/Policy-Programming/instdev/_layouts/15/DocIdRedir.aspx?ID=S2JVWQHSHYPP-207-2192</Url>
      <Description>S2JVWQHSHYPP-207-2192</Description>
    </_dlc_DocIdUrl>
    <OldFileUrl xmlns="c0b99f9d-7e2e-4e79-a27b-9b875a80d6a0" xsi:nil="true"/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FB950E-B956-461C-A8A9-939D2AC91E32}">
  <ds:schemaRefs>
    <ds:schemaRef ds:uri="C0B99F9D-7E2E-4E79-A27B-9B875A80D6A0"/>
    <ds:schemaRef ds:uri="a15e0e0f-4f4a-4916-abd0-83d6a9ed7276"/>
    <ds:schemaRef ds:uri="b77e0d25-74e5-4a6b-98f7-93b26b67d10f"/>
    <ds:schemaRef ds:uri="c0b99f9d-7e2e-4e79-a27b-9b875a80d6a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778E978-118A-453D-B7B7-6475B79A6AB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10E12F0-CBEF-4384-B17D-539FA0C5906C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0b99f9d-7e2e-4e79-a27b-9b875a80d6a0"/>
    <ds:schemaRef ds:uri="b77e0d25-74e5-4a6b-98f7-93b26b67d10f"/>
    <ds:schemaRef ds:uri="http://purl.org/dc/terms/"/>
    <ds:schemaRef ds:uri="a15e0e0f-4f4a-4916-abd0-83d6a9ed7276"/>
    <ds:schemaRef ds:uri="C0B99F9D-7E2E-4E79-A27B-9B875A80D6A0"/>
    <ds:schemaRef ds:uri="http://schemas.microsoft.com/office/2006/metadata/properties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3A85259C-1197-4D92-A45E-78952977F9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501</Words>
  <Application>Microsoft Office PowerPoint</Application>
  <PresentationFormat>On-screen Show (4:3)</PresentationFormat>
  <Paragraphs>53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ＭＳ Ｐゴシック</vt:lpstr>
      <vt:lpstr>Arial</vt:lpstr>
      <vt:lpstr>Calibri</vt:lpstr>
      <vt:lpstr>Geneva</vt:lpstr>
      <vt:lpstr>Tw Cen MT</vt:lpstr>
      <vt:lpstr>Wingdings</vt:lpstr>
      <vt:lpstr>3_Median</vt:lpstr>
      <vt:lpstr>UN Women Programme in Georgia</vt:lpstr>
      <vt:lpstr>Key programmatic documents</vt:lpstr>
      <vt:lpstr>SP (2018-2020) – SN (2016-2020)</vt:lpstr>
      <vt:lpstr>Responding to national priorities: SN &amp; UNPSD</vt:lpstr>
      <vt:lpstr>Theory of Change of the SN</vt:lpstr>
      <vt:lpstr>AWP 2018 - Resources</vt:lpstr>
      <vt:lpstr>Cost-share projects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Women Programme in Georgia</dc:title>
  <dc:creator>Tamar  Sabedashvili</dc:creator>
  <cp:lastModifiedBy>Tamar  Sabedashvili</cp:lastModifiedBy>
  <cp:revision>6</cp:revision>
  <dcterms:modified xsi:type="dcterms:W3CDTF">2018-02-07T15:02:47Z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0x010100DC05FF0723E88F49BD2EEABA421E40F7</vt:lpwstr>
  </property>
  <property fmtid="{D5CDD505-2E9C-101B-9397-08002B2CF9AE}" pid="3" name="_dlc_DocIdItemGuid">
    <vt:lpwstr>080fe3e9-d811-4058-9df8-771d13bdad30</vt:lpwstr>
  </property>
  <property fmtid="{D5CDD505-2E9C-101B-9397-08002B2CF9AE}" pid="4" name="Resource Types">
    <vt:lpwstr>65;#Guidelines|7903eb50-b574-46b2-a366-4a47b2edb471</vt:lpwstr>
  </property>
  <property fmtid="{D5CDD505-2E9C-101B-9397-08002B2CF9AE}" pid="5" name="Functional">
    <vt:lpwstr>377;#Corporate Guidance|64e57d2e-a617-4c09-aaa4-90223d4061bb</vt:lpwstr>
  </property>
  <property fmtid="{D5CDD505-2E9C-101B-9397-08002B2CF9AE}" pid="6" name="Geo Coverage">
    <vt:lpwstr>15;#Global|cba6f8e6-e37d-47b4-8d89-0137b471d7e7</vt:lpwstr>
  </property>
  <property fmtid="{D5CDD505-2E9C-101B-9397-08002B2CF9AE}" pid="7" name="Thematic">
    <vt:lpwstr>1;#Communications and Media|8a516359-ea9c-470f-91b2-bff2ca744fe2</vt:lpwstr>
  </property>
  <property fmtid="{D5CDD505-2E9C-101B-9397-08002B2CF9AE}" pid="8" name="IsMyDocuments">
    <vt:bool>true</vt:bool>
  </property>
</Properties>
</file>